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notesMasterIdLst>
    <p:notesMasterId r:id="rId23"/>
  </p:notesMasterIdLst>
  <p:sldIdLst>
    <p:sldId id="259" r:id="rId2"/>
    <p:sldId id="269" r:id="rId3"/>
    <p:sldId id="275" r:id="rId4"/>
    <p:sldId id="270" r:id="rId5"/>
    <p:sldId id="271" r:id="rId6"/>
    <p:sldId id="260" r:id="rId7"/>
    <p:sldId id="272" r:id="rId8"/>
    <p:sldId id="274" r:id="rId9"/>
    <p:sldId id="265" r:id="rId10"/>
    <p:sldId id="266" r:id="rId11"/>
    <p:sldId id="261" r:id="rId12"/>
    <p:sldId id="262" r:id="rId13"/>
    <p:sldId id="263" r:id="rId14"/>
    <p:sldId id="264" r:id="rId15"/>
    <p:sldId id="267" r:id="rId16"/>
    <p:sldId id="268" r:id="rId17"/>
    <p:sldId id="276" r:id="rId18"/>
    <p:sldId id="277" r:id="rId19"/>
    <p:sldId id="279" r:id="rId20"/>
    <p:sldId id="280" r:id="rId21"/>
    <p:sldId id="258" r:id="rId22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00"/>
    <p:restoredTop sz="94762"/>
  </p:normalViewPr>
  <p:slideViewPr>
    <p:cSldViewPr snapToGrid="0" snapToObjects="1">
      <p:cViewPr varScale="1">
        <p:scale>
          <a:sx n="108" d="100"/>
          <a:sy n="108" d="100"/>
        </p:scale>
        <p:origin x="224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755CA3-AA64-F144-AAA1-8FB503F20296}" type="datetimeFigureOut">
              <a:rPr lang="es-MX" smtClean="0"/>
              <a:t>19/06/23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BD2D65-3518-8944-B603-4FB5D3DD34F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11739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6/19/23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58400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6/19/23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1528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6/19/23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79975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6/19/23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96417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6/19/23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19658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6/19/23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4045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6/19/23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173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6/19/23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37123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6/19/23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782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6/19/23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4645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6/19/23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80149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6/19/23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778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43" r:id="rId6"/>
    <p:sldLayoutId id="2147483738" r:id="rId7"/>
    <p:sldLayoutId id="2147483739" r:id="rId8"/>
    <p:sldLayoutId id="2147483740" r:id="rId9"/>
    <p:sldLayoutId id="2147483742" r:id="rId10"/>
    <p:sldLayoutId id="214748374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www.inegi.org.mx/programas/ccpv/2020/#Microdatos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409DDD2B-D885-BA87-8610-68C950661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097" y="827624"/>
            <a:ext cx="11186556" cy="5593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299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C2C276-7215-22B2-3E35-6CB8FC7C1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Lógica de la fusión de datos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260F8C4-5D76-9204-43C6-0FB34D603B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1 a 1</a:t>
            </a:r>
          </a:p>
        </p:txBody>
      </p:sp>
    </p:spTree>
    <p:extLst>
      <p:ext uri="{BB962C8B-B14F-4D97-AF65-F5344CB8AC3E}">
        <p14:creationId xmlns:p14="http://schemas.microsoft.com/office/powerpoint/2010/main" val="39048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95D4981D-1A9E-CC1E-8A03-2449029B3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945" y="426027"/>
            <a:ext cx="7772400" cy="6005945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913C1D9F-7F8F-519A-BC1A-DA327B269A6F}"/>
              </a:ext>
            </a:extLst>
          </p:cNvPr>
          <p:cNvSpPr txBox="1"/>
          <p:nvPr/>
        </p:nvSpPr>
        <p:spPr>
          <a:xfrm>
            <a:off x="8340527" y="2559114"/>
            <a:ext cx="2027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rgbClr val="172431"/>
                </a:solidFill>
                <a:latin typeface="Source Code Pro" panose="020F0502020204030204" pitchFamily="34" charset="0"/>
              </a:rPr>
              <a:t>merge()</a:t>
            </a:r>
            <a:br>
              <a:rPr lang="es-MX" sz="2400" dirty="0">
                <a:solidFill>
                  <a:srgbClr val="172431"/>
                </a:solidFill>
                <a:latin typeface="Source Code Pro" panose="020F0502020204030204" pitchFamily="34" charset="0"/>
              </a:rPr>
            </a:br>
            <a:r>
              <a:rPr lang="es-MX" sz="2400" dirty="0">
                <a:solidFill>
                  <a:srgbClr val="172431"/>
                </a:solidFill>
                <a:latin typeface="Source Code Pro" panose="020F0502020204030204" pitchFamily="34" charset="0"/>
              </a:rPr>
              <a:t>all=FALSE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82F9449-42DF-F250-AE9D-311C6FC568F6}"/>
              </a:ext>
            </a:extLst>
          </p:cNvPr>
          <p:cNvSpPr txBox="1"/>
          <p:nvPr/>
        </p:nvSpPr>
        <p:spPr>
          <a:xfrm>
            <a:off x="8340527" y="3449354"/>
            <a:ext cx="36872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400" dirty="0">
                <a:solidFill>
                  <a:srgbClr val="172431"/>
                </a:solidFill>
                <a:latin typeface="Source Code Pro" panose="020F0502020204030204" pitchFamily="34" charset="0"/>
              </a:rPr>
              <a:t>dplyr::</a:t>
            </a:r>
            <a:r>
              <a:rPr lang="es-MX" sz="2400" b="0" i="0" dirty="0">
                <a:solidFill>
                  <a:srgbClr val="172431"/>
                </a:solidFill>
                <a:effectLst/>
                <a:latin typeface="Source Code Pro" panose="020F0502020204030204" pitchFamily="34" charset="0"/>
              </a:rPr>
              <a:t>inner_join()</a:t>
            </a:r>
            <a:endParaRPr lang="es-MX" sz="2400" dirty="0"/>
          </a:p>
        </p:txBody>
      </p:sp>
    </p:spTree>
    <p:extLst>
      <p:ext uri="{BB962C8B-B14F-4D97-AF65-F5344CB8AC3E}">
        <p14:creationId xmlns:p14="http://schemas.microsoft.com/office/powerpoint/2010/main" val="9205741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uadroTexto 11">
            <a:extLst>
              <a:ext uri="{FF2B5EF4-FFF2-40B4-BE49-F238E27FC236}">
                <a16:creationId xmlns:a16="http://schemas.microsoft.com/office/drawing/2014/main" id="{ACFEFD25-78AA-1DC7-8A61-B95A845B0505}"/>
              </a:ext>
            </a:extLst>
          </p:cNvPr>
          <p:cNvSpPr txBox="1"/>
          <p:nvPr/>
        </p:nvSpPr>
        <p:spPr>
          <a:xfrm>
            <a:off x="8870731" y="17987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MX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913C1D9F-7F8F-519A-BC1A-DA327B269A6F}"/>
              </a:ext>
            </a:extLst>
          </p:cNvPr>
          <p:cNvSpPr txBox="1"/>
          <p:nvPr/>
        </p:nvSpPr>
        <p:spPr>
          <a:xfrm>
            <a:off x="8340527" y="2559114"/>
            <a:ext cx="2027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rgbClr val="172431"/>
                </a:solidFill>
                <a:latin typeface="Source Code Pro" panose="020F0502020204030204" pitchFamily="34" charset="0"/>
              </a:rPr>
              <a:t>merge()</a:t>
            </a:r>
            <a:br>
              <a:rPr lang="es-MX" sz="2400" dirty="0">
                <a:solidFill>
                  <a:srgbClr val="172431"/>
                </a:solidFill>
                <a:latin typeface="Source Code Pro" panose="020F0502020204030204" pitchFamily="34" charset="0"/>
              </a:rPr>
            </a:br>
            <a:r>
              <a:rPr lang="es-MX" sz="2400" dirty="0">
                <a:solidFill>
                  <a:srgbClr val="172431"/>
                </a:solidFill>
                <a:latin typeface="Source Code Pro" panose="020F0502020204030204" pitchFamily="34" charset="0"/>
              </a:rPr>
              <a:t>all=TRUE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82F9449-42DF-F250-AE9D-311C6FC568F6}"/>
              </a:ext>
            </a:extLst>
          </p:cNvPr>
          <p:cNvSpPr txBox="1"/>
          <p:nvPr/>
        </p:nvSpPr>
        <p:spPr>
          <a:xfrm>
            <a:off x="8340527" y="3449354"/>
            <a:ext cx="35028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400" dirty="0">
                <a:solidFill>
                  <a:srgbClr val="172431"/>
                </a:solidFill>
                <a:latin typeface="Source Code Pro" panose="020F0502020204030204" pitchFamily="34" charset="0"/>
              </a:rPr>
              <a:t>dplyr::</a:t>
            </a:r>
            <a:r>
              <a:rPr lang="es-MX" sz="2400" b="0" i="0" dirty="0">
                <a:solidFill>
                  <a:srgbClr val="172431"/>
                </a:solidFill>
                <a:effectLst/>
                <a:latin typeface="Source Code Pro" panose="020F0502020204030204" pitchFamily="34" charset="0"/>
              </a:rPr>
              <a:t>full_join()</a:t>
            </a:r>
            <a:endParaRPr lang="es-MX" sz="24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B697538-47C0-7139-9DA3-B1266530D6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15" y="411852"/>
            <a:ext cx="7772400" cy="6005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2887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uadroTexto 11">
            <a:extLst>
              <a:ext uri="{FF2B5EF4-FFF2-40B4-BE49-F238E27FC236}">
                <a16:creationId xmlns:a16="http://schemas.microsoft.com/office/drawing/2014/main" id="{ACFEFD25-78AA-1DC7-8A61-B95A845B0505}"/>
              </a:ext>
            </a:extLst>
          </p:cNvPr>
          <p:cNvSpPr txBox="1"/>
          <p:nvPr/>
        </p:nvSpPr>
        <p:spPr>
          <a:xfrm>
            <a:off x="8870731" y="17987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MX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913C1D9F-7F8F-519A-BC1A-DA327B269A6F}"/>
              </a:ext>
            </a:extLst>
          </p:cNvPr>
          <p:cNvSpPr txBox="1"/>
          <p:nvPr/>
        </p:nvSpPr>
        <p:spPr>
          <a:xfrm>
            <a:off x="8340526" y="2559114"/>
            <a:ext cx="2533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rgbClr val="172431"/>
                </a:solidFill>
                <a:latin typeface="Source Code Pro" panose="020F0502020204030204" pitchFamily="34" charset="0"/>
              </a:rPr>
              <a:t>merge()</a:t>
            </a:r>
            <a:br>
              <a:rPr lang="es-MX" sz="2400" dirty="0">
                <a:solidFill>
                  <a:srgbClr val="172431"/>
                </a:solidFill>
                <a:latin typeface="Source Code Pro" panose="020F0502020204030204" pitchFamily="34" charset="0"/>
              </a:rPr>
            </a:br>
            <a:r>
              <a:rPr lang="es-MX" sz="2400" dirty="0">
                <a:solidFill>
                  <a:srgbClr val="172431"/>
                </a:solidFill>
                <a:latin typeface="Source Code Pro" panose="020F0502020204030204" pitchFamily="34" charset="0"/>
              </a:rPr>
              <a:t>all.x=TRUE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82F9449-42DF-F250-AE9D-311C6FC568F6}"/>
              </a:ext>
            </a:extLst>
          </p:cNvPr>
          <p:cNvSpPr txBox="1"/>
          <p:nvPr/>
        </p:nvSpPr>
        <p:spPr>
          <a:xfrm>
            <a:off x="8340527" y="3449354"/>
            <a:ext cx="35028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400" dirty="0">
                <a:solidFill>
                  <a:srgbClr val="172431"/>
                </a:solidFill>
                <a:latin typeface="Source Code Pro" panose="020F0502020204030204" pitchFamily="34" charset="0"/>
              </a:rPr>
              <a:t>dplyr::</a:t>
            </a:r>
            <a:r>
              <a:rPr lang="es-MX" sz="2400" b="0" i="0" dirty="0">
                <a:solidFill>
                  <a:srgbClr val="172431"/>
                </a:solidFill>
                <a:effectLst/>
                <a:latin typeface="Source Code Pro" panose="020F0502020204030204" pitchFamily="34" charset="0"/>
              </a:rPr>
              <a:t>left_join()</a:t>
            </a:r>
            <a:endParaRPr lang="es-MX" sz="24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DD06BD4-383A-717B-85B5-E574ABA8F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591" y="446381"/>
            <a:ext cx="7772400" cy="6005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351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uadroTexto 11">
            <a:extLst>
              <a:ext uri="{FF2B5EF4-FFF2-40B4-BE49-F238E27FC236}">
                <a16:creationId xmlns:a16="http://schemas.microsoft.com/office/drawing/2014/main" id="{ACFEFD25-78AA-1DC7-8A61-B95A845B0505}"/>
              </a:ext>
            </a:extLst>
          </p:cNvPr>
          <p:cNvSpPr txBox="1"/>
          <p:nvPr/>
        </p:nvSpPr>
        <p:spPr>
          <a:xfrm>
            <a:off x="8870731" y="17987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MX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913C1D9F-7F8F-519A-BC1A-DA327B269A6F}"/>
              </a:ext>
            </a:extLst>
          </p:cNvPr>
          <p:cNvSpPr txBox="1"/>
          <p:nvPr/>
        </p:nvSpPr>
        <p:spPr>
          <a:xfrm>
            <a:off x="8340526" y="2559114"/>
            <a:ext cx="2533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rgbClr val="172431"/>
                </a:solidFill>
                <a:latin typeface="Source Code Pro" panose="020F0502020204030204" pitchFamily="34" charset="0"/>
              </a:rPr>
              <a:t>merge()</a:t>
            </a:r>
            <a:br>
              <a:rPr lang="es-MX" sz="2400" dirty="0">
                <a:solidFill>
                  <a:srgbClr val="172431"/>
                </a:solidFill>
                <a:latin typeface="Source Code Pro" panose="020F0502020204030204" pitchFamily="34" charset="0"/>
              </a:rPr>
            </a:br>
            <a:r>
              <a:rPr lang="es-MX" sz="2400" dirty="0">
                <a:solidFill>
                  <a:srgbClr val="172431"/>
                </a:solidFill>
                <a:latin typeface="Source Code Pro" panose="020F0502020204030204" pitchFamily="34" charset="0"/>
              </a:rPr>
              <a:t>all.y=TRUE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82F9449-42DF-F250-AE9D-311C6FC568F6}"/>
              </a:ext>
            </a:extLst>
          </p:cNvPr>
          <p:cNvSpPr txBox="1"/>
          <p:nvPr/>
        </p:nvSpPr>
        <p:spPr>
          <a:xfrm>
            <a:off x="8340527" y="3449354"/>
            <a:ext cx="36872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400" dirty="0">
                <a:solidFill>
                  <a:srgbClr val="172431"/>
                </a:solidFill>
                <a:latin typeface="Source Code Pro" panose="020F0502020204030204" pitchFamily="34" charset="0"/>
              </a:rPr>
              <a:t>dplyr::</a:t>
            </a:r>
            <a:r>
              <a:rPr lang="es-MX" sz="2400" b="0" i="0" dirty="0">
                <a:solidFill>
                  <a:srgbClr val="172431"/>
                </a:solidFill>
                <a:effectLst/>
                <a:latin typeface="Source Code Pro" panose="020F0502020204030204" pitchFamily="34" charset="0"/>
              </a:rPr>
              <a:t>right_join()</a:t>
            </a:r>
            <a:endParaRPr lang="es-MX" sz="24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5CCCBBD-D297-AA19-6EEC-D8A85C71A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68" y="458738"/>
            <a:ext cx="7772400" cy="6005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0380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C2C276-7215-22B2-3E35-6CB8FC7C1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Lógica de la fusión de datos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260F8C4-5D76-9204-43C6-0FB34D603B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1 a  muchos</a:t>
            </a:r>
          </a:p>
        </p:txBody>
      </p:sp>
    </p:spTree>
    <p:extLst>
      <p:ext uri="{BB962C8B-B14F-4D97-AF65-F5344CB8AC3E}">
        <p14:creationId xmlns:p14="http://schemas.microsoft.com/office/powerpoint/2010/main" val="2439211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75AA8F72-0067-2B9E-999A-52BF5E32A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La lógica de la fusión cambia un poco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65DC902B-D189-B33C-D127-F6665C0935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405" y="2447267"/>
            <a:ext cx="10077557" cy="3549045"/>
          </a:xfrm>
        </p:spPr>
        <p:txBody>
          <a:bodyPr/>
          <a:lstStyle/>
          <a:p>
            <a:r>
              <a:rPr lang="es-MX" dirty="0"/>
              <a:t>Lo ideal es empezar desde la unidad “más grande” a las más pequeñas. </a:t>
            </a:r>
          </a:p>
          <a:p>
            <a:endParaRPr lang="es-MX" dirty="0"/>
          </a:p>
          <a:p>
            <a:r>
              <a:rPr lang="es-MX" dirty="0"/>
              <a:t>Pensemos cómo se ven nuestras intersecciones ¿cuál sería la opción ideal?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E34CD2F8-E3CD-E9E7-0694-51C62A96F64D}"/>
              </a:ext>
            </a:extLst>
          </p:cNvPr>
          <p:cNvSpPr/>
          <p:nvPr/>
        </p:nvSpPr>
        <p:spPr>
          <a:xfrm>
            <a:off x="4201958" y="4174340"/>
            <a:ext cx="2247773" cy="204899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6A9214AA-6C73-732B-6847-ACC5832F2744}"/>
              </a:ext>
            </a:extLst>
          </p:cNvPr>
          <p:cNvSpPr/>
          <p:nvPr/>
        </p:nvSpPr>
        <p:spPr>
          <a:xfrm>
            <a:off x="5296282" y="4174340"/>
            <a:ext cx="2247773" cy="204899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1" name="Gráfico 10" descr="Casa con relleno sólido">
            <a:extLst>
              <a:ext uri="{FF2B5EF4-FFF2-40B4-BE49-F238E27FC236}">
                <a16:creationId xmlns:a16="http://schemas.microsoft.com/office/drawing/2014/main" id="{2570E6E7-3BBE-9DE4-9B54-E9C42022A2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16543" y="4550907"/>
            <a:ext cx="865154" cy="865154"/>
          </a:xfrm>
          <a:prstGeom prst="rect">
            <a:avLst/>
          </a:prstGeom>
        </p:spPr>
      </p:pic>
      <p:pic>
        <p:nvPicPr>
          <p:cNvPr id="12" name="Picture 2" descr="BAMBINI | Free SVG">
            <a:extLst>
              <a:ext uri="{FF2B5EF4-FFF2-40B4-BE49-F238E27FC236}">
                <a16:creationId xmlns:a16="http://schemas.microsoft.com/office/drawing/2014/main" id="{781C369A-15DB-D8AF-C0FD-CFB05FD9A2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81" t="51288" r="49904" b="12182"/>
          <a:stretch/>
        </p:blipFill>
        <p:spPr bwMode="auto">
          <a:xfrm>
            <a:off x="6749434" y="4663744"/>
            <a:ext cx="538242" cy="782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Gráfico 12" descr="Casa con relleno sólido">
            <a:extLst>
              <a:ext uri="{FF2B5EF4-FFF2-40B4-BE49-F238E27FC236}">
                <a16:creationId xmlns:a16="http://schemas.microsoft.com/office/drawing/2014/main" id="{D42C804C-7503-F527-5070-F30300A29A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22531" y="4477000"/>
            <a:ext cx="865154" cy="865154"/>
          </a:xfrm>
          <a:prstGeom prst="rect">
            <a:avLst/>
          </a:prstGeom>
        </p:spPr>
      </p:pic>
      <p:pic>
        <p:nvPicPr>
          <p:cNvPr id="14" name="Picture 2" descr="BAMBINI | Free SVG">
            <a:extLst>
              <a:ext uri="{FF2B5EF4-FFF2-40B4-BE49-F238E27FC236}">
                <a16:creationId xmlns:a16="http://schemas.microsoft.com/office/drawing/2014/main" id="{E7B4F8E9-098F-0C0E-25E7-7781A9DC86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81" t="51288" r="49904" b="12182"/>
          <a:stretch/>
        </p:blipFill>
        <p:spPr bwMode="auto">
          <a:xfrm>
            <a:off x="5599043" y="5283391"/>
            <a:ext cx="538242" cy="782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07183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BA9210-98E3-EB82-3729-A41E42AC2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Agregar datos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F71B328-5A69-33C8-550D-BC1F5259BF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append</a:t>
            </a:r>
          </a:p>
          <a:p>
            <a:endParaRPr lang="es-MX" dirty="0"/>
          </a:p>
          <a:p>
            <a:r>
              <a:rPr lang="es-MX" dirty="0"/>
              <a:t>¿Cómo juntar los 32 estados?</a:t>
            </a:r>
          </a:p>
        </p:txBody>
      </p:sp>
    </p:spTree>
    <p:extLst>
      <p:ext uri="{BB962C8B-B14F-4D97-AF65-F5344CB8AC3E}">
        <p14:creationId xmlns:p14="http://schemas.microsoft.com/office/powerpoint/2010/main" val="35683150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F9C493A-9F03-49B4-B3FB-19CE5AC11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870E475-4365-A286-0627-7A5412429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9915" y="787068"/>
            <a:ext cx="4213359" cy="1890665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s-MX" sz="3100"/>
              <a:t>Los nombres deben ser iguales</a:t>
            </a:r>
            <a:br>
              <a:rPr lang="es-MX" sz="3100"/>
            </a:br>
            <a:r>
              <a:rPr lang="es-MX" sz="3100"/>
              <a:t>Si no los entenderá como otra variable</a:t>
            </a:r>
          </a:p>
        </p:txBody>
      </p:sp>
      <p:pic>
        <p:nvPicPr>
          <p:cNvPr id="5" name="Gráfico 4" descr="Browser window contorno">
            <a:extLst>
              <a:ext uri="{FF2B5EF4-FFF2-40B4-BE49-F238E27FC236}">
                <a16:creationId xmlns:a16="http://schemas.microsoft.com/office/drawing/2014/main" id="{CC6FAD33-A9C2-E805-81CE-BBABB642BA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67149" y="503340"/>
            <a:ext cx="2722893" cy="2722893"/>
          </a:xfrm>
          <a:prstGeom prst="rect">
            <a:avLst/>
          </a:prstGeom>
        </p:spPr>
      </p:pic>
      <p:grpSp>
        <p:nvGrpSpPr>
          <p:cNvPr id="13" name="Graphic 78">
            <a:extLst>
              <a:ext uri="{FF2B5EF4-FFF2-40B4-BE49-F238E27FC236}">
                <a16:creationId xmlns:a16="http://schemas.microsoft.com/office/drawing/2014/main" id="{5E46079A-4648-465E-9D1A-479174C99F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71728" y="3092185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4" name="Graphic 78">
              <a:extLst>
                <a:ext uri="{FF2B5EF4-FFF2-40B4-BE49-F238E27FC236}">
                  <a16:creationId xmlns:a16="http://schemas.microsoft.com/office/drawing/2014/main" id="{A3BA42E0-6D8E-44BF-AC6B-5FB25C200A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aphic 78">
              <a:extLst>
                <a:ext uri="{FF2B5EF4-FFF2-40B4-BE49-F238E27FC236}">
                  <a16:creationId xmlns:a16="http://schemas.microsoft.com/office/drawing/2014/main" id="{91EF6403-FD18-4EC0-840F-8F70F3494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6" name="Graphic 78">
                <a:extLst>
                  <a:ext uri="{FF2B5EF4-FFF2-40B4-BE49-F238E27FC236}">
                    <a16:creationId xmlns:a16="http://schemas.microsoft.com/office/drawing/2014/main" id="{92B6AD13-0D11-4C0C-A362-E048C9732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61DDD1A9-F0A4-4900-9DEF-F6B383361B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Graphic 78">
                <a:extLst>
                  <a:ext uri="{FF2B5EF4-FFF2-40B4-BE49-F238E27FC236}">
                    <a16:creationId xmlns:a16="http://schemas.microsoft.com/office/drawing/2014/main" id="{F26977AE-F962-40FD-945B-D1E106951B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Graphic 78">
                <a:extLst>
                  <a:ext uri="{FF2B5EF4-FFF2-40B4-BE49-F238E27FC236}">
                    <a16:creationId xmlns:a16="http://schemas.microsoft.com/office/drawing/2014/main" id="{6078955A-1871-4463-B23D-8AD33984CD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6" name="Gráfico 5" descr="Browser window contorno">
            <a:extLst>
              <a:ext uri="{FF2B5EF4-FFF2-40B4-BE49-F238E27FC236}">
                <a16:creationId xmlns:a16="http://schemas.microsoft.com/office/drawing/2014/main" id="{DB05CBF6-2240-52C6-30B5-3CE1904168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67149" y="3538000"/>
            <a:ext cx="2722893" cy="2722893"/>
          </a:xfrm>
          <a:prstGeom prst="rect">
            <a:avLst/>
          </a:pr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2F1D297-74F5-4948-9655-BC87A30A4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5868436"/>
            <a:ext cx="5486401" cy="989564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56DB040-BB4B-446D-9172-7253A5660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9410" y="5458010"/>
            <a:ext cx="793055" cy="718198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8AE7480-26E8-4D60-9ABF-DF801570BE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644645D-B360-4E3D-A96A-6D9CE4F34C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99C8E1E-3260-4E6A-83CA-933468316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7" name="Graphic 12">
              <a:extLst>
                <a:ext uri="{FF2B5EF4-FFF2-40B4-BE49-F238E27FC236}">
                  <a16:creationId xmlns:a16="http://schemas.microsoft.com/office/drawing/2014/main" id="{3A551C21-5423-4320-86B3-CA6956E708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Graphic 15">
              <a:extLst>
                <a:ext uri="{FF2B5EF4-FFF2-40B4-BE49-F238E27FC236}">
                  <a16:creationId xmlns:a16="http://schemas.microsoft.com/office/drawing/2014/main" id="{6D1A9E3F-8323-45A6-B267-8EA6B1A00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Graphic 15">
              <a:extLst>
                <a:ext uri="{FF2B5EF4-FFF2-40B4-BE49-F238E27FC236}">
                  <a16:creationId xmlns:a16="http://schemas.microsoft.com/office/drawing/2014/main" id="{F4049F71-8749-4860-8F6D-611D459A9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9D62868-92E4-42DF-9CF9-A9190CC14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5FE4EA-FF69-0C5F-A91D-61FD3B8423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9915" y="3429000"/>
            <a:ext cx="4213359" cy="2641930"/>
          </a:xfrm>
        </p:spPr>
        <p:txBody>
          <a:bodyPr>
            <a:normAutofit/>
          </a:bodyPr>
          <a:lstStyle/>
          <a:p>
            <a:endParaRPr lang="es-MX" dirty="0"/>
          </a:p>
          <a:p>
            <a:r>
              <a:rPr lang="es-MX" dirty="0"/>
              <a:t>rbind</a:t>
            </a:r>
          </a:p>
          <a:p>
            <a:r>
              <a:rPr lang="es-MX" dirty="0"/>
              <a:t>dplyr::bind_rows</a:t>
            </a:r>
          </a:p>
        </p:txBody>
      </p:sp>
    </p:spTree>
    <p:extLst>
      <p:ext uri="{BB962C8B-B14F-4D97-AF65-F5344CB8AC3E}">
        <p14:creationId xmlns:p14="http://schemas.microsoft.com/office/powerpoint/2010/main" val="28205608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1EFBA2B-6EE1-5051-A59D-2F67295E4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Taller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08A6B64-8663-C293-DADF-CC45B7A0C7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s-MX" dirty="0"/>
              <a:t>Importar los datos en los formatos disponibles</a:t>
            </a:r>
          </a:p>
          <a:p>
            <a:pPr marL="457200" indent="-457200">
              <a:buAutoNum type="arabicPeriod"/>
            </a:pPr>
            <a:r>
              <a:rPr lang="es-MX" dirty="0"/>
              <a:t>Fusionar los datos de Aguascalientes</a:t>
            </a:r>
          </a:p>
          <a:p>
            <a:pPr marL="457200" indent="-457200">
              <a:buAutoNum type="arabicPeriod"/>
            </a:pPr>
            <a:r>
              <a:rPr lang="es-MX" dirty="0"/>
              <a:t>Agregar a los datos de Aguascalientes los datos de Tlaxcala</a:t>
            </a:r>
          </a:p>
        </p:txBody>
      </p:sp>
    </p:spTree>
    <p:extLst>
      <p:ext uri="{BB962C8B-B14F-4D97-AF65-F5344CB8AC3E}">
        <p14:creationId xmlns:p14="http://schemas.microsoft.com/office/powerpoint/2010/main" val="321402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F9C493A-9F03-49B4-B3FB-19CE5AC11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6E99B7F-373D-9168-F598-70B060D9A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5566263" cy="1455091"/>
          </a:xfrm>
        </p:spPr>
        <p:txBody>
          <a:bodyPr>
            <a:normAutofit/>
          </a:bodyPr>
          <a:lstStyle/>
          <a:p>
            <a:r>
              <a:rPr lang="es-MX" dirty="0"/>
              <a:t>¿Qué es el cuestionario ampliado?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0A46C7D-C1BB-49B8-8D37-39742820E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2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6" name="Graphic 78">
            <a:extLst>
              <a:ext uri="{FF2B5EF4-FFF2-40B4-BE49-F238E27FC236}">
                <a16:creationId xmlns:a16="http://schemas.microsoft.com/office/drawing/2014/main" id="{61BBAB6F-65E6-4E2B-B363-6AB27C84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717" y="2585111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7" name="Graphic 78">
              <a:extLst>
                <a:ext uri="{FF2B5EF4-FFF2-40B4-BE49-F238E27FC236}">
                  <a16:creationId xmlns:a16="http://schemas.microsoft.com/office/drawing/2014/main" id="{6DA3BBB2-E620-4C13-98C9-FE1EF7D2E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aphic 78">
              <a:extLst>
                <a:ext uri="{FF2B5EF4-FFF2-40B4-BE49-F238E27FC236}">
                  <a16:creationId xmlns:a16="http://schemas.microsoft.com/office/drawing/2014/main" id="{ADC9AB5D-88A1-4FA9-B467-E8EF8FFE5B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9" name="Graphic 78">
                <a:extLst>
                  <a:ext uri="{FF2B5EF4-FFF2-40B4-BE49-F238E27FC236}">
                    <a16:creationId xmlns:a16="http://schemas.microsoft.com/office/drawing/2014/main" id="{0867B8E5-4535-4743-8235-6612FEA410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Graphic 78">
                <a:extLst>
                  <a:ext uri="{FF2B5EF4-FFF2-40B4-BE49-F238E27FC236}">
                    <a16:creationId xmlns:a16="http://schemas.microsoft.com/office/drawing/2014/main" id="{BE48FEA7-5915-4751-8090-63F3094324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Graphic 78">
                <a:extLst>
                  <a:ext uri="{FF2B5EF4-FFF2-40B4-BE49-F238E27FC236}">
                    <a16:creationId xmlns:a16="http://schemas.microsoft.com/office/drawing/2014/main" id="{32B378CE-44FD-4120-B9ED-7828D4EE9A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Graphic 78">
                <a:extLst>
                  <a:ext uri="{FF2B5EF4-FFF2-40B4-BE49-F238E27FC236}">
                    <a16:creationId xmlns:a16="http://schemas.microsoft.com/office/drawing/2014/main" id="{40FA43D3-D34B-4BC7-80D0-F3E75A222A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C473A1-8C6A-AD59-C24E-DA49B5744A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796427"/>
            <a:ext cx="5566263" cy="3274503"/>
          </a:xfrm>
        </p:spPr>
        <p:txBody>
          <a:bodyPr>
            <a:normAutofit/>
          </a:bodyPr>
          <a:lstStyle/>
          <a:p>
            <a:r>
              <a:rPr lang="es-MX" dirty="0"/>
              <a:t>¡Una parte del censo que no es censo!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19C375F-4E45-BA68-6F95-A4FB2F0FD1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5" r="5647"/>
          <a:stretch/>
        </p:blipFill>
        <p:spPr>
          <a:xfrm>
            <a:off x="6531789" y="10"/>
            <a:ext cx="5660211" cy="6857990"/>
          </a:xfrm>
          <a:prstGeom prst="rect">
            <a:avLst/>
          </a:pr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5820E42-2F9D-41EF-B67F-522A133B3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3D9BC31-B57D-4933-AD83-94F462D4C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84AFEA3-A055-41AE-96F3-34BA58142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028771F-62FA-4349-B7A8-CE1682D2C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19CDEE6-CB2F-49F0-B237-2A26A3D1D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30" name="Graphic 12">
              <a:extLst>
                <a:ext uri="{FF2B5EF4-FFF2-40B4-BE49-F238E27FC236}">
                  <a16:creationId xmlns:a16="http://schemas.microsoft.com/office/drawing/2014/main" id="{3DD82286-02D2-4210-A797-5D502D44A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Graphic 15">
              <a:extLst>
                <a:ext uri="{FF2B5EF4-FFF2-40B4-BE49-F238E27FC236}">
                  <a16:creationId xmlns:a16="http://schemas.microsoft.com/office/drawing/2014/main" id="{735449F4-80DA-4E06-B3B6-B9F519F4A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Graphic 15">
              <a:extLst>
                <a:ext uri="{FF2B5EF4-FFF2-40B4-BE49-F238E27FC236}">
                  <a16:creationId xmlns:a16="http://schemas.microsoft.com/office/drawing/2014/main" id="{61FABA3B-05B6-433C-90F9-8D9691A84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1FEBA45-D0A3-4091-9956-161EDA21A0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8" name="Imagen 7">
            <a:extLst>
              <a:ext uri="{FF2B5EF4-FFF2-40B4-BE49-F238E27FC236}">
                <a16:creationId xmlns:a16="http://schemas.microsoft.com/office/drawing/2014/main" id="{00D1111E-83A6-3085-4FA5-6290A44788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02" t="8847" r="3107" b="10138"/>
          <a:stretch/>
        </p:blipFill>
        <p:spPr>
          <a:xfrm>
            <a:off x="220564" y="3650511"/>
            <a:ext cx="6168726" cy="2170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5790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3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DBDCB71-50C4-6BB2-4ECA-3226D9135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452" y="971398"/>
            <a:ext cx="5577547" cy="158437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/>
              <a:t>Los datos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C1E5F71-9D9E-35C8-03BC-38C8DA5289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52367" y="1204332"/>
            <a:ext cx="5021182" cy="13514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hlinkClick r:id="rId2"/>
              </a:rPr>
              <a:t>https://www.inegi.org.mx/programas/ccpv/2020/#Microdatos</a:t>
            </a:r>
            <a:r>
              <a:rPr lang="en-US" dirty="0"/>
              <a:t> </a:t>
            </a:r>
          </a:p>
        </p:txBody>
      </p:sp>
      <p:grpSp>
        <p:nvGrpSpPr>
          <p:cNvPr id="32" name="Graphic 78">
            <a:extLst>
              <a:ext uri="{FF2B5EF4-FFF2-40B4-BE49-F238E27FC236}">
                <a16:creationId xmlns:a16="http://schemas.microsoft.com/office/drawing/2014/main" id="{674FBD09-398F-4886-8D52-3CCAB16ED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657951" y="971370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3" name="Graphic 78">
              <a:extLst>
                <a:ext uri="{FF2B5EF4-FFF2-40B4-BE49-F238E27FC236}">
                  <a16:creationId xmlns:a16="http://schemas.microsoft.com/office/drawing/2014/main" id="{794E9BAB-B9ED-4E72-B558-1E4B87537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4" name="Graphic 78">
              <a:extLst>
                <a:ext uri="{FF2B5EF4-FFF2-40B4-BE49-F238E27FC236}">
                  <a16:creationId xmlns:a16="http://schemas.microsoft.com/office/drawing/2014/main" id="{809A1029-A1BA-4EF8-959B-2AF852A34D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5" name="Graphic 78">
                <a:extLst>
                  <a:ext uri="{FF2B5EF4-FFF2-40B4-BE49-F238E27FC236}">
                    <a16:creationId xmlns:a16="http://schemas.microsoft.com/office/drawing/2014/main" id="{1618CAAA-B087-4302-8144-EFDD1D9FDB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Graphic 78">
                <a:extLst>
                  <a:ext uri="{FF2B5EF4-FFF2-40B4-BE49-F238E27FC236}">
                    <a16:creationId xmlns:a16="http://schemas.microsoft.com/office/drawing/2014/main" id="{D71D93E1-AEA4-4F92-BA99-24786C8A11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Graphic 78">
                <a:extLst>
                  <a:ext uri="{FF2B5EF4-FFF2-40B4-BE49-F238E27FC236}">
                    <a16:creationId xmlns:a16="http://schemas.microsoft.com/office/drawing/2014/main" id="{CE7112A6-6EAE-4620-B089-30D687AA0A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6F45DEA9-D350-4D7C-B408-D0250EE30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4" name="Imagen 3">
            <a:extLst>
              <a:ext uri="{FF2B5EF4-FFF2-40B4-BE49-F238E27FC236}">
                <a16:creationId xmlns:a16="http://schemas.microsoft.com/office/drawing/2014/main" id="{F192A219-A643-0945-71C9-D9257F4A48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5501" y="2851111"/>
            <a:ext cx="9129224" cy="3400637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11E84B46-9597-410B-A51F-E2E0F2FAF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6006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D4FD378-E29E-4996-A8B0-11E2368A6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10732601" y="535113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BA59DF4-225D-4521-9655-5F0DF52E4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5295146-5EA5-417D-AAEE-F59000BC67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768FE2E-63BB-4E2F-8744-A188E6C61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6" name="Graphic 12">
              <a:extLst>
                <a:ext uri="{FF2B5EF4-FFF2-40B4-BE49-F238E27FC236}">
                  <a16:creationId xmlns:a16="http://schemas.microsoft.com/office/drawing/2014/main" id="{4641D6CE-B3E9-440C-BAAE-6F6968AAAD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Graphic 15">
              <a:extLst>
                <a:ext uri="{FF2B5EF4-FFF2-40B4-BE49-F238E27FC236}">
                  <a16:creationId xmlns:a16="http://schemas.microsoft.com/office/drawing/2014/main" id="{8D02F1DC-8FDC-4424-8750-42EE6CB9F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Graphic 15">
              <a:extLst>
                <a:ext uri="{FF2B5EF4-FFF2-40B4-BE49-F238E27FC236}">
                  <a16:creationId xmlns:a16="http://schemas.microsoft.com/office/drawing/2014/main" id="{2BB6A551-D864-43F8-B270-809C68AE3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57277C8-A482-4AA3-AFA6-7F211CE35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574360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67C623-3F17-FE4A-BAFB-714766552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Paquetes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BB5DF715-0158-ED42-9EC2-541A1A1E12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41300" y="2244910"/>
            <a:ext cx="2794001" cy="4170755"/>
          </a:xfrm>
        </p:spPr>
      </p:pic>
      <p:pic>
        <p:nvPicPr>
          <p:cNvPr id="1028" name="Picture 4" descr="Import and Export SPSS, Stata and SAS Files • haven">
            <a:extLst>
              <a:ext uri="{FF2B5EF4-FFF2-40B4-BE49-F238E27FC236}">
                <a16:creationId xmlns:a16="http://schemas.microsoft.com/office/drawing/2014/main" id="{F4027746-DFAD-5342-923F-9DCB7C36BB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4681" y="2265395"/>
            <a:ext cx="1053650" cy="12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0524EA7-3C8B-5148-94FD-21904BE15060}"/>
              </a:ext>
            </a:extLst>
          </p:cNvPr>
          <p:cNvSpPr txBox="1"/>
          <p:nvPr/>
        </p:nvSpPr>
        <p:spPr>
          <a:xfrm>
            <a:off x="2602232" y="6433726"/>
            <a:ext cx="2343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Tidyverse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C7BE7B3A-2A53-6347-BD00-4E67A40207EB}"/>
              </a:ext>
            </a:extLst>
          </p:cNvPr>
          <p:cNvSpPr/>
          <p:nvPr/>
        </p:nvSpPr>
        <p:spPr>
          <a:xfrm>
            <a:off x="1383032" y="2375364"/>
            <a:ext cx="1219200" cy="1282262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030" name="Picture 6" descr="Read xls and xlsx files — read_excel • readxl">
            <a:extLst>
              <a:ext uri="{FF2B5EF4-FFF2-40B4-BE49-F238E27FC236}">
                <a16:creationId xmlns:a16="http://schemas.microsoft.com/office/drawing/2014/main" id="{B59D7E8E-B44F-1D44-8146-35E29492C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1506" y="3212981"/>
            <a:ext cx="1060800" cy="12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099A503F-BD2A-714A-9A46-68A5CBB2E1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4730" y="2205000"/>
            <a:ext cx="1056691" cy="12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7FE3B1DF-2D32-C44A-BCEE-D3177BD4C0AB}"/>
              </a:ext>
            </a:extLst>
          </p:cNvPr>
          <p:cNvSpPr txBox="1"/>
          <p:nvPr/>
        </p:nvSpPr>
        <p:spPr>
          <a:xfrm>
            <a:off x="2757687" y="2315358"/>
            <a:ext cx="17552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select()</a:t>
            </a:r>
          </a:p>
          <a:p>
            <a:r>
              <a:rPr lang="es-MX" dirty="0"/>
              <a:t>filter()</a:t>
            </a:r>
          </a:p>
          <a:p>
            <a:r>
              <a:rPr lang="es-MX" dirty="0"/>
              <a:t>summarise()</a:t>
            </a:r>
          </a:p>
          <a:p>
            <a:endParaRPr lang="es-MX" dirty="0"/>
          </a:p>
        </p:txBody>
      </p:sp>
      <p:pic>
        <p:nvPicPr>
          <p:cNvPr id="1034" name="Picture 10" descr="A Forward-Pipe Operator for R • magrittr">
            <a:extLst>
              <a:ext uri="{FF2B5EF4-FFF2-40B4-BE49-F238E27FC236}">
                <a16:creationId xmlns:a16="http://schemas.microsoft.com/office/drawing/2014/main" id="{DA35E107-AD2A-A44E-A3CA-6C2D9C64B3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686" y="5484832"/>
            <a:ext cx="1015906" cy="117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8C1BDAA8-B64B-3B46-B5E8-163213DC2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3075" y="3219724"/>
            <a:ext cx="1056693" cy="12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A35D0493-C8BA-584C-973D-301592F479CB}"/>
              </a:ext>
            </a:extLst>
          </p:cNvPr>
          <p:cNvSpPr txBox="1"/>
          <p:nvPr/>
        </p:nvSpPr>
        <p:spPr>
          <a:xfrm>
            <a:off x="3049030" y="3269047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856373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F9C493A-9F03-49B4-B3FB-19CE5AC11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6E99B7F-373D-9168-F598-70B060D9A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5566263" cy="1455091"/>
          </a:xfrm>
        </p:spPr>
        <p:txBody>
          <a:bodyPr>
            <a:normAutofit/>
          </a:bodyPr>
          <a:lstStyle/>
          <a:p>
            <a:r>
              <a:rPr lang="es-MX" dirty="0"/>
              <a:t>¿Qué es el cuestionario ampliado?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0A46C7D-C1BB-49B8-8D37-39742820E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2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6" name="Graphic 78">
            <a:extLst>
              <a:ext uri="{FF2B5EF4-FFF2-40B4-BE49-F238E27FC236}">
                <a16:creationId xmlns:a16="http://schemas.microsoft.com/office/drawing/2014/main" id="{61BBAB6F-65E6-4E2B-B363-6AB27C84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717" y="2585111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7" name="Graphic 78">
              <a:extLst>
                <a:ext uri="{FF2B5EF4-FFF2-40B4-BE49-F238E27FC236}">
                  <a16:creationId xmlns:a16="http://schemas.microsoft.com/office/drawing/2014/main" id="{6DA3BBB2-E620-4C13-98C9-FE1EF7D2E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aphic 78">
              <a:extLst>
                <a:ext uri="{FF2B5EF4-FFF2-40B4-BE49-F238E27FC236}">
                  <a16:creationId xmlns:a16="http://schemas.microsoft.com/office/drawing/2014/main" id="{ADC9AB5D-88A1-4FA9-B467-E8EF8FFE5B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9" name="Graphic 78">
                <a:extLst>
                  <a:ext uri="{FF2B5EF4-FFF2-40B4-BE49-F238E27FC236}">
                    <a16:creationId xmlns:a16="http://schemas.microsoft.com/office/drawing/2014/main" id="{0867B8E5-4535-4743-8235-6612FEA410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Graphic 78">
                <a:extLst>
                  <a:ext uri="{FF2B5EF4-FFF2-40B4-BE49-F238E27FC236}">
                    <a16:creationId xmlns:a16="http://schemas.microsoft.com/office/drawing/2014/main" id="{BE48FEA7-5915-4751-8090-63F3094324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Graphic 78">
                <a:extLst>
                  <a:ext uri="{FF2B5EF4-FFF2-40B4-BE49-F238E27FC236}">
                    <a16:creationId xmlns:a16="http://schemas.microsoft.com/office/drawing/2014/main" id="{32B378CE-44FD-4120-B9ED-7828D4EE9A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Graphic 78">
                <a:extLst>
                  <a:ext uri="{FF2B5EF4-FFF2-40B4-BE49-F238E27FC236}">
                    <a16:creationId xmlns:a16="http://schemas.microsoft.com/office/drawing/2014/main" id="{40FA43D3-D34B-4BC7-80D0-F3E75A222A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C473A1-8C6A-AD59-C24E-DA49B5744A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796427"/>
            <a:ext cx="5566263" cy="3274503"/>
          </a:xfrm>
        </p:spPr>
        <p:txBody>
          <a:bodyPr>
            <a:normAutofit/>
          </a:bodyPr>
          <a:lstStyle/>
          <a:p>
            <a:r>
              <a:rPr lang="es-MX" dirty="0"/>
              <a:t>¡Una parte del censo que no es censo!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19C375F-4E45-BA68-6F95-A4FB2F0FD1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5" r="5647"/>
          <a:stretch/>
        </p:blipFill>
        <p:spPr>
          <a:xfrm>
            <a:off x="6531789" y="10"/>
            <a:ext cx="5660211" cy="6857990"/>
          </a:xfrm>
          <a:prstGeom prst="rect">
            <a:avLst/>
          </a:pr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5820E42-2F9D-41EF-B67F-522A133B3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3D9BC31-B57D-4933-AD83-94F462D4C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84AFEA3-A055-41AE-96F3-34BA58142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028771F-62FA-4349-B7A8-CE1682D2C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19CDEE6-CB2F-49F0-B237-2A26A3D1D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30" name="Graphic 12">
              <a:extLst>
                <a:ext uri="{FF2B5EF4-FFF2-40B4-BE49-F238E27FC236}">
                  <a16:creationId xmlns:a16="http://schemas.microsoft.com/office/drawing/2014/main" id="{3DD82286-02D2-4210-A797-5D502D44A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Graphic 15">
              <a:extLst>
                <a:ext uri="{FF2B5EF4-FFF2-40B4-BE49-F238E27FC236}">
                  <a16:creationId xmlns:a16="http://schemas.microsoft.com/office/drawing/2014/main" id="{735449F4-80DA-4E06-B3B6-B9F519F4A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Graphic 15">
              <a:extLst>
                <a:ext uri="{FF2B5EF4-FFF2-40B4-BE49-F238E27FC236}">
                  <a16:creationId xmlns:a16="http://schemas.microsoft.com/office/drawing/2014/main" id="{61FABA3B-05B6-433C-90F9-8D9691A84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1FEBA45-D0A3-4091-9956-161EDA21A0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" name="Imagen 2">
            <a:extLst>
              <a:ext uri="{FF2B5EF4-FFF2-40B4-BE49-F238E27FC236}">
                <a16:creationId xmlns:a16="http://schemas.microsoft.com/office/drawing/2014/main" id="{CE979380-456F-4739-BD35-6321291E0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986" y="3768128"/>
            <a:ext cx="5340571" cy="269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975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E99B7F-373D-9168-F598-70B060D9A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¿Qué es el cuestionario ampliado?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4C82B025-FA98-71D6-3FE7-59B2C19901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0532" y="2522538"/>
            <a:ext cx="8767312" cy="3548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786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420BC5C-C418-4843-B04B-6918968D0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63F4547-782E-E760-C10A-21832A3E6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1" y="976160"/>
            <a:ext cx="4767930" cy="1848734"/>
          </a:xfrm>
        </p:spPr>
        <p:txBody>
          <a:bodyPr>
            <a:normAutofit/>
          </a:bodyPr>
          <a:lstStyle/>
          <a:p>
            <a:r>
              <a:rPr lang="es-MX" dirty="0"/>
              <a:t>¡Descargamos la base de datos????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3E5F285-BD95-4989-B20B-778990159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21648"/>
            <a:ext cx="1839951" cy="1423657"/>
          </a:xfrm>
          <a:custGeom>
            <a:avLst/>
            <a:gdLst>
              <a:gd name="connsiteX0" fmla="*/ 0 w 2331138"/>
              <a:gd name="connsiteY0" fmla="*/ 0 h 3352676"/>
              <a:gd name="connsiteX1" fmla="*/ 2331138 w 2331138"/>
              <a:gd name="connsiteY1" fmla="*/ 0 h 3352676"/>
              <a:gd name="connsiteX2" fmla="*/ 2331138 w 2331138"/>
              <a:gd name="connsiteY2" fmla="*/ 3352676 h 3352676"/>
              <a:gd name="connsiteX3" fmla="*/ 2097210 w 2331138"/>
              <a:gd name="connsiteY3" fmla="*/ 3226228 h 3352676"/>
              <a:gd name="connsiteX4" fmla="*/ 214881 w 2331138"/>
              <a:gd name="connsiteY4" fmla="*/ 1176738 h 3352676"/>
              <a:gd name="connsiteX5" fmla="*/ 1129 w 2331138"/>
              <a:gd name="connsiteY5" fmla="*/ 67475 h 3352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31138" h="3352676">
                <a:moveTo>
                  <a:pt x="0" y="0"/>
                </a:moveTo>
                <a:lnTo>
                  <a:pt x="2331138" y="0"/>
                </a:lnTo>
                <a:lnTo>
                  <a:pt x="2331138" y="3352676"/>
                </a:lnTo>
                <a:lnTo>
                  <a:pt x="2097210" y="3226228"/>
                </a:lnTo>
                <a:cubicBezTo>
                  <a:pt x="1273150" y="2744079"/>
                  <a:pt x="560886" y="2027200"/>
                  <a:pt x="214881" y="1176738"/>
                </a:cubicBezTo>
                <a:cubicBezTo>
                  <a:pt x="72781" y="827511"/>
                  <a:pt x="14297" y="430630"/>
                  <a:pt x="1129" y="67475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6" name="Graphic 78">
            <a:extLst>
              <a:ext uri="{FF2B5EF4-FFF2-40B4-BE49-F238E27FC236}">
                <a16:creationId xmlns:a16="http://schemas.microsoft.com/office/drawing/2014/main" id="{6C02F4BE-6538-4CAD-B506-5FEB41D3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4415" y="3039261"/>
            <a:ext cx="1020166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7" name="Graphic 78">
              <a:extLst>
                <a:ext uri="{FF2B5EF4-FFF2-40B4-BE49-F238E27FC236}">
                  <a16:creationId xmlns:a16="http://schemas.microsoft.com/office/drawing/2014/main" id="{3937246C-D7B5-4CC9-B979-0999DFD5BF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aphic 78">
              <a:extLst>
                <a:ext uri="{FF2B5EF4-FFF2-40B4-BE49-F238E27FC236}">
                  <a16:creationId xmlns:a16="http://schemas.microsoft.com/office/drawing/2014/main" id="{559392DF-C926-44F7-920D-C232D60C05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9" name="Graphic 78">
                <a:extLst>
                  <a:ext uri="{FF2B5EF4-FFF2-40B4-BE49-F238E27FC236}">
                    <a16:creationId xmlns:a16="http://schemas.microsoft.com/office/drawing/2014/main" id="{437FE2E3-579D-4AA7-8775-C78D1D5631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Graphic 78">
                <a:extLst>
                  <a:ext uri="{FF2B5EF4-FFF2-40B4-BE49-F238E27FC236}">
                    <a16:creationId xmlns:a16="http://schemas.microsoft.com/office/drawing/2014/main" id="{A6A05323-CAFA-4D34-83D6-3B23B02085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Graphic 78">
                <a:extLst>
                  <a:ext uri="{FF2B5EF4-FFF2-40B4-BE49-F238E27FC236}">
                    <a16:creationId xmlns:a16="http://schemas.microsoft.com/office/drawing/2014/main" id="{D49C45E0-CA07-4FD4-9097-BF313F498A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Graphic 78">
                <a:extLst>
                  <a:ext uri="{FF2B5EF4-FFF2-40B4-BE49-F238E27FC236}">
                    <a16:creationId xmlns:a16="http://schemas.microsoft.com/office/drawing/2014/main" id="{1EC741B7-EEE8-43D3-9F8E-C2B4DD1965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5" name="Gráfico 4" descr="Database contorno">
            <a:extLst>
              <a:ext uri="{FF2B5EF4-FFF2-40B4-BE49-F238E27FC236}">
                <a16:creationId xmlns:a16="http://schemas.microsoft.com/office/drawing/2014/main" id="{DD354F9E-996B-7D03-0088-3AF9E8BAB5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50131" y="565167"/>
            <a:ext cx="2672853" cy="2672853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C077652-6882-E20B-FFDA-FD8052547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71" y="3299404"/>
            <a:ext cx="4767930" cy="2745750"/>
          </a:xfrm>
        </p:spPr>
        <p:txBody>
          <a:bodyPr>
            <a:normAutofit lnSpcReduction="10000"/>
          </a:bodyPr>
          <a:lstStyle/>
          <a:p>
            <a:r>
              <a:rPr lang="es-MX" sz="1900" dirty="0"/>
              <a:t>Una </a:t>
            </a:r>
            <a:r>
              <a:rPr lang="es-MX" sz="1900" b="1" dirty="0"/>
              <a:t>base de datos </a:t>
            </a:r>
            <a:r>
              <a:rPr lang="es-MX" sz="1900" dirty="0"/>
              <a:t>(del inglés: database) se encarga no solo de almacenar datos, sino también de conectarlos entre sí en una unidad lógica</a:t>
            </a:r>
          </a:p>
          <a:p>
            <a:endParaRPr lang="es-MX" sz="1900" dirty="0"/>
          </a:p>
          <a:p>
            <a:r>
              <a:rPr lang="es-MX" sz="1900" dirty="0"/>
              <a:t>El </a:t>
            </a:r>
            <a:r>
              <a:rPr lang="es-MX" sz="1900" b="1" dirty="0"/>
              <a:t>dataframe o conjuntos de datos </a:t>
            </a:r>
            <a:r>
              <a:rPr lang="es-MX" sz="1900" dirty="0"/>
              <a:t>normalmente es una tabla o matriz de datos</a:t>
            </a:r>
          </a:p>
          <a:p>
            <a:endParaRPr lang="es-MX" sz="1900" dirty="0"/>
          </a:p>
        </p:txBody>
      </p:sp>
      <p:pic>
        <p:nvPicPr>
          <p:cNvPr id="7" name="Gráfico 6" descr="Browser window contorno">
            <a:extLst>
              <a:ext uri="{FF2B5EF4-FFF2-40B4-BE49-F238E27FC236}">
                <a16:creationId xmlns:a16="http://schemas.microsoft.com/office/drawing/2014/main" id="{D70A97C3-5D68-925B-D500-00C7589FEF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00950" y="3536558"/>
            <a:ext cx="2672853" cy="2672853"/>
          </a:xfrm>
          <a:prstGeom prst="rect">
            <a:avLst/>
          </a:pr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6B6061A8-D267-4967-AF47-C3CC451385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899042" y="5602884"/>
            <a:ext cx="4292956" cy="1255116"/>
          </a:xfrm>
          <a:custGeom>
            <a:avLst/>
            <a:gdLst>
              <a:gd name="connsiteX0" fmla="*/ 0 w 4238069"/>
              <a:gd name="connsiteY0" fmla="*/ 0 h 1903025"/>
              <a:gd name="connsiteX1" fmla="*/ 113310 w 4238069"/>
              <a:gd name="connsiteY1" fmla="*/ 8960 h 1903025"/>
              <a:gd name="connsiteX2" fmla="*/ 291503 w 4238069"/>
              <a:gd name="connsiteY2" fmla="*/ 37000 h 1903025"/>
              <a:gd name="connsiteX3" fmla="*/ 3082930 w 4238069"/>
              <a:gd name="connsiteY3" fmla="*/ 1104916 h 1903025"/>
              <a:gd name="connsiteX4" fmla="*/ 3881548 w 4238069"/>
              <a:gd name="connsiteY4" fmla="*/ 1668276 h 1903025"/>
              <a:gd name="connsiteX5" fmla="*/ 4238069 w 4238069"/>
              <a:gd name="connsiteY5" fmla="*/ 1903025 h 1903025"/>
              <a:gd name="connsiteX6" fmla="*/ 0 w 4238069"/>
              <a:gd name="connsiteY6" fmla="*/ 1903025 h 1903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8069" h="1903025">
                <a:moveTo>
                  <a:pt x="0" y="0"/>
                </a:moveTo>
                <a:lnTo>
                  <a:pt x="113310" y="8960"/>
                </a:lnTo>
                <a:cubicBezTo>
                  <a:pt x="173365" y="16155"/>
                  <a:pt x="232870" y="25632"/>
                  <a:pt x="291503" y="37000"/>
                </a:cubicBezTo>
                <a:cubicBezTo>
                  <a:pt x="1250780" y="222537"/>
                  <a:pt x="2264787" y="499636"/>
                  <a:pt x="3082930" y="1104916"/>
                </a:cubicBezTo>
                <a:cubicBezTo>
                  <a:pt x="3348371" y="1301283"/>
                  <a:pt x="3614239" y="1488349"/>
                  <a:pt x="3881548" y="1668276"/>
                </a:cubicBezTo>
                <a:lnTo>
                  <a:pt x="4238069" y="1903025"/>
                </a:lnTo>
                <a:lnTo>
                  <a:pt x="0" y="1903025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2DB770A-658D-4212-9BF2-236070D5D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891063" y="5736410"/>
            <a:ext cx="886141" cy="802496"/>
            <a:chOff x="10948005" y="3272152"/>
            <a:chExt cx="868640" cy="786648"/>
          </a:xfrm>
          <a:solidFill>
            <a:schemeClr val="accent6"/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9B99195-76A3-4B90-8F45-BAEF05699C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1029419-581A-4B40-B3E3-BD5931F99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8F181C6-C3A7-463D-B837-E6FB1B0801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30" name="Graphic 12">
              <a:extLst>
                <a:ext uri="{FF2B5EF4-FFF2-40B4-BE49-F238E27FC236}">
                  <a16:creationId xmlns:a16="http://schemas.microsoft.com/office/drawing/2014/main" id="{FB6F6AFA-67F5-4D3A-839B-6B3980B6FC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Graphic 15">
              <a:extLst>
                <a:ext uri="{FF2B5EF4-FFF2-40B4-BE49-F238E27FC236}">
                  <a16:creationId xmlns:a16="http://schemas.microsoft.com/office/drawing/2014/main" id="{E9F49015-3756-46EC-AF1A-2F33219CB1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Graphic 15">
              <a:extLst>
                <a:ext uri="{FF2B5EF4-FFF2-40B4-BE49-F238E27FC236}">
                  <a16:creationId xmlns:a16="http://schemas.microsoft.com/office/drawing/2014/main" id="{44C1E606-364B-4793-83A8-61AC96EDB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D62BB33-881E-4E43-A746-75C1E7C32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66979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80BF6C7-5E08-3412-362F-3C9CC79C8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05" y="0"/>
            <a:ext cx="6841108" cy="685800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908257B3-F847-832F-2516-34855C413E33}"/>
              </a:ext>
            </a:extLst>
          </p:cNvPr>
          <p:cNvSpPr txBox="1"/>
          <p:nvPr/>
        </p:nvSpPr>
        <p:spPr>
          <a:xfrm>
            <a:off x="7997008" y="2474893"/>
            <a:ext cx="329288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800" dirty="0"/>
              <a:t>Este no es el censo</a:t>
            </a:r>
            <a:br>
              <a:rPr lang="es-MX" sz="2800" dirty="0"/>
            </a:br>
            <a:r>
              <a:rPr lang="es-MX" sz="2800" dirty="0"/>
              <a:t>Es la ENIGH</a:t>
            </a:r>
          </a:p>
        </p:txBody>
      </p:sp>
    </p:spTree>
    <p:extLst>
      <p:ext uri="{BB962C8B-B14F-4D97-AF65-F5344CB8AC3E}">
        <p14:creationId xmlns:p14="http://schemas.microsoft.com/office/powerpoint/2010/main" val="2825884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3F4547-782E-E760-C10A-21832A3E6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Cardinalidad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68BFBE99-67BB-931A-FBCF-BF207BA67F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D81305F-9090-0FF6-931F-7F8A526F07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17" y="2628763"/>
            <a:ext cx="9877694" cy="354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140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BAMBINI | Free SVG">
            <a:extLst>
              <a:ext uri="{FF2B5EF4-FFF2-40B4-BE49-F238E27FC236}">
                <a16:creationId xmlns:a16="http://schemas.microsoft.com/office/drawing/2014/main" id="{5A7F7EB6-C44F-2F91-237C-D515353674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81" t="51288" r="49904" b="12182"/>
          <a:stretch/>
        </p:blipFill>
        <p:spPr bwMode="auto">
          <a:xfrm>
            <a:off x="6518775" y="1123284"/>
            <a:ext cx="1485001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DA7F0846-149F-F41A-3389-47728B103313}"/>
              </a:ext>
            </a:extLst>
          </p:cNvPr>
          <p:cNvCxnSpPr>
            <a:cxnSpLocks/>
          </p:cNvCxnSpPr>
          <p:nvPr/>
        </p:nvCxnSpPr>
        <p:spPr>
          <a:xfrm>
            <a:off x="3409426" y="2107482"/>
            <a:ext cx="2365394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 descr="BAMBINI | Free SVG">
            <a:extLst>
              <a:ext uri="{FF2B5EF4-FFF2-40B4-BE49-F238E27FC236}">
                <a16:creationId xmlns:a16="http://schemas.microsoft.com/office/drawing/2014/main" id="{D8B4B0EF-6063-0FC8-FB97-6A0BB76E27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81" t="51288" r="49904" b="12182"/>
          <a:stretch/>
        </p:blipFill>
        <p:spPr bwMode="auto">
          <a:xfrm>
            <a:off x="1160631" y="1123284"/>
            <a:ext cx="1485001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3E3D55E7-BDFD-AEED-4CD3-108CAB8C62DA}"/>
              </a:ext>
            </a:extLst>
          </p:cNvPr>
          <p:cNvSpPr txBox="1"/>
          <p:nvPr/>
        </p:nvSpPr>
        <p:spPr>
          <a:xfrm>
            <a:off x="893267" y="4368024"/>
            <a:ext cx="1677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Aquí hay </a:t>
            </a:r>
          </a:p>
          <a:p>
            <a:r>
              <a:rPr lang="es-MX" dirty="0"/>
              <a:t>unas variables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04CE48C8-E4B6-99FD-13AC-6B5809AC7019}"/>
              </a:ext>
            </a:extLst>
          </p:cNvPr>
          <p:cNvSpPr txBox="1"/>
          <p:nvPr/>
        </p:nvSpPr>
        <p:spPr>
          <a:xfrm>
            <a:off x="6269661" y="4368023"/>
            <a:ext cx="17030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Aquí hay </a:t>
            </a:r>
          </a:p>
          <a:p>
            <a:r>
              <a:rPr lang="es-MX" dirty="0"/>
              <a:t>otras variables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DC30CBBE-300D-90CD-4A8E-AB141A4D3A21}"/>
              </a:ext>
            </a:extLst>
          </p:cNvPr>
          <p:cNvSpPr txBox="1"/>
          <p:nvPr/>
        </p:nvSpPr>
        <p:spPr>
          <a:xfrm>
            <a:off x="9442639" y="4361842"/>
            <a:ext cx="21114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Aquí tendremos </a:t>
            </a:r>
          </a:p>
          <a:p>
            <a:r>
              <a:rPr lang="es-MX" dirty="0"/>
              <a:t>todas las variables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DC03807F-A2EA-CA94-8957-C60FC50ACF6E}"/>
              </a:ext>
            </a:extLst>
          </p:cNvPr>
          <p:cNvSpPr txBox="1"/>
          <p:nvPr/>
        </p:nvSpPr>
        <p:spPr>
          <a:xfrm>
            <a:off x="4013860" y="522514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b="1" dirty="0"/>
              <a:t>1 a 1</a:t>
            </a:r>
          </a:p>
        </p:txBody>
      </p:sp>
      <p:pic>
        <p:nvPicPr>
          <p:cNvPr id="30" name="Gráfico 29" descr="Browser window contorno">
            <a:extLst>
              <a:ext uri="{FF2B5EF4-FFF2-40B4-BE49-F238E27FC236}">
                <a16:creationId xmlns:a16="http://schemas.microsoft.com/office/drawing/2014/main" id="{8EDE14ED-CF85-D256-D7A7-1480B6E9B2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1348" y="3283284"/>
            <a:ext cx="914400" cy="914400"/>
          </a:xfrm>
          <a:prstGeom prst="rect">
            <a:avLst/>
          </a:prstGeom>
        </p:spPr>
      </p:pic>
      <p:pic>
        <p:nvPicPr>
          <p:cNvPr id="31" name="Gráfico 30" descr="Browser window contorno">
            <a:extLst>
              <a:ext uri="{FF2B5EF4-FFF2-40B4-BE49-F238E27FC236}">
                <a16:creationId xmlns:a16="http://schemas.microsoft.com/office/drawing/2014/main" id="{46FB32CE-EFFD-49E4-00A3-9249827AF6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68626" y="3283284"/>
            <a:ext cx="914400" cy="914400"/>
          </a:xfrm>
          <a:prstGeom prst="rect">
            <a:avLst/>
          </a:prstGeom>
        </p:spPr>
      </p:pic>
      <p:pic>
        <p:nvPicPr>
          <p:cNvPr id="32" name="Gráfico 31" descr="Browser window contorno">
            <a:extLst>
              <a:ext uri="{FF2B5EF4-FFF2-40B4-BE49-F238E27FC236}">
                <a16:creationId xmlns:a16="http://schemas.microsoft.com/office/drawing/2014/main" id="{B9DBF2EE-F82A-8548-DE89-0B7EF8E5D8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83977" y="3198178"/>
            <a:ext cx="914400" cy="914400"/>
          </a:xfrm>
          <a:prstGeom prst="rect">
            <a:avLst/>
          </a:prstGeom>
        </p:spPr>
      </p:pic>
      <p:pic>
        <p:nvPicPr>
          <p:cNvPr id="33" name="Gráfico 32" descr="Browser window contorno">
            <a:extLst>
              <a:ext uri="{FF2B5EF4-FFF2-40B4-BE49-F238E27FC236}">
                <a16:creationId xmlns:a16="http://schemas.microsoft.com/office/drawing/2014/main" id="{D3F3CF5D-8122-E9D7-A8F8-2910F29830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316602" y="3198178"/>
            <a:ext cx="914400" cy="914400"/>
          </a:xfrm>
          <a:prstGeom prst="rect">
            <a:avLst/>
          </a:prstGeom>
        </p:spPr>
      </p:pic>
      <p:sp>
        <p:nvSpPr>
          <p:cNvPr id="34" name="CuadroTexto 33">
            <a:extLst>
              <a:ext uri="{FF2B5EF4-FFF2-40B4-BE49-F238E27FC236}">
                <a16:creationId xmlns:a16="http://schemas.microsoft.com/office/drawing/2014/main" id="{17A34596-89E3-E4E6-9E95-C10A0F8D0966}"/>
              </a:ext>
            </a:extLst>
          </p:cNvPr>
          <p:cNvSpPr txBox="1"/>
          <p:nvPr/>
        </p:nvSpPr>
        <p:spPr>
          <a:xfrm>
            <a:off x="10041177" y="2104050"/>
            <a:ext cx="12346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merge</a:t>
            </a:r>
          </a:p>
          <a:p>
            <a:r>
              <a:rPr lang="es-MX" dirty="0"/>
              <a:t>join</a:t>
            </a:r>
          </a:p>
          <a:p>
            <a:r>
              <a:rPr lang="es-MX" dirty="0"/>
              <a:t>fusionado</a:t>
            </a:r>
          </a:p>
        </p:txBody>
      </p:sp>
    </p:spTree>
    <p:extLst>
      <p:ext uri="{BB962C8B-B14F-4D97-AF65-F5344CB8AC3E}">
        <p14:creationId xmlns:p14="http://schemas.microsoft.com/office/powerpoint/2010/main" val="2932080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AMBINI | Free SVG">
            <a:extLst>
              <a:ext uri="{FF2B5EF4-FFF2-40B4-BE49-F238E27FC236}">
                <a16:creationId xmlns:a16="http://schemas.microsoft.com/office/drawing/2014/main" id="{D726D17D-9437-0354-A3C4-C5A0583840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169" y="1444999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áfico 2" descr="Casa con relleno sólido">
            <a:extLst>
              <a:ext uri="{FF2B5EF4-FFF2-40B4-BE49-F238E27FC236}">
                <a16:creationId xmlns:a16="http://schemas.microsoft.com/office/drawing/2014/main" id="{0959FFAC-2CAD-A03A-277A-322DA00194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0845" y="1821920"/>
            <a:ext cx="2548240" cy="2548240"/>
          </a:xfrm>
          <a:prstGeom prst="rect">
            <a:avLst/>
          </a:prstGeom>
        </p:spPr>
      </p:pic>
      <p:pic>
        <p:nvPicPr>
          <p:cNvPr id="4" name="Picture 2" descr="BAMBINI | Free SVG">
            <a:extLst>
              <a:ext uri="{FF2B5EF4-FFF2-40B4-BE49-F238E27FC236}">
                <a16:creationId xmlns:a16="http://schemas.microsoft.com/office/drawing/2014/main" id="{5A7F7EB6-C44F-2F91-237C-D515353674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81" t="51288" r="49904" b="12182"/>
          <a:stretch/>
        </p:blipFill>
        <p:spPr bwMode="auto">
          <a:xfrm>
            <a:off x="5419119" y="4630104"/>
            <a:ext cx="538242" cy="782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ráfico 8" descr="Configuración de la mesa con relleno sólido">
            <a:extLst>
              <a:ext uri="{FF2B5EF4-FFF2-40B4-BE49-F238E27FC236}">
                <a16:creationId xmlns:a16="http://schemas.microsoft.com/office/drawing/2014/main" id="{135320B4-E95D-8812-2584-20206CE17C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91948" y="2133521"/>
            <a:ext cx="914400" cy="914400"/>
          </a:xfrm>
          <a:prstGeom prst="rect">
            <a:avLst/>
          </a:prstGeom>
        </p:spPr>
      </p:pic>
      <p:pic>
        <p:nvPicPr>
          <p:cNvPr id="10" name="Gráfico 9" descr="Configuración de la mesa con relleno sólido">
            <a:extLst>
              <a:ext uri="{FF2B5EF4-FFF2-40B4-BE49-F238E27FC236}">
                <a16:creationId xmlns:a16="http://schemas.microsoft.com/office/drawing/2014/main" id="{1557B3D5-5291-9B1E-4711-5B9CF35660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46486" y="4589252"/>
            <a:ext cx="914400" cy="914400"/>
          </a:xfrm>
          <a:prstGeom prst="rect">
            <a:avLst/>
          </a:prstGeom>
        </p:spPr>
      </p:pic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F8252C68-4B00-5E8F-30F2-970F74AD95F9}"/>
              </a:ext>
            </a:extLst>
          </p:cNvPr>
          <p:cNvCxnSpPr>
            <a:stCxn id="3" idx="3"/>
          </p:cNvCxnSpPr>
          <p:nvPr/>
        </p:nvCxnSpPr>
        <p:spPr>
          <a:xfrm flipV="1">
            <a:off x="2829085" y="2715676"/>
            <a:ext cx="635849" cy="380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DA7F0846-149F-F41A-3389-47728B103313}"/>
              </a:ext>
            </a:extLst>
          </p:cNvPr>
          <p:cNvCxnSpPr>
            <a:stCxn id="3" idx="2"/>
            <a:endCxn id="10" idx="1"/>
          </p:cNvCxnSpPr>
          <p:nvPr/>
        </p:nvCxnSpPr>
        <p:spPr>
          <a:xfrm>
            <a:off x="1554965" y="4370160"/>
            <a:ext cx="1991521" cy="6762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4563E391-B9AF-E7D8-4F67-6EEC489AE8E1}"/>
              </a:ext>
            </a:extLst>
          </p:cNvPr>
          <p:cNvCxnSpPr>
            <a:stCxn id="9" idx="3"/>
          </p:cNvCxnSpPr>
          <p:nvPr/>
        </p:nvCxnSpPr>
        <p:spPr>
          <a:xfrm flipV="1">
            <a:off x="4406348" y="2290587"/>
            <a:ext cx="550984" cy="3001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1862BE46-D3DC-8802-9F4D-012136F1D199}"/>
              </a:ext>
            </a:extLst>
          </p:cNvPr>
          <p:cNvCxnSpPr>
            <a:cxnSpLocks/>
          </p:cNvCxnSpPr>
          <p:nvPr/>
        </p:nvCxnSpPr>
        <p:spPr>
          <a:xfrm flipV="1">
            <a:off x="4592388" y="2496924"/>
            <a:ext cx="1240439" cy="82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059A2570-46A1-120C-6718-581649DA8327}"/>
              </a:ext>
            </a:extLst>
          </p:cNvPr>
          <p:cNvCxnSpPr>
            <a:cxnSpLocks/>
          </p:cNvCxnSpPr>
          <p:nvPr/>
        </p:nvCxnSpPr>
        <p:spPr>
          <a:xfrm flipV="1">
            <a:off x="4143002" y="2823287"/>
            <a:ext cx="1240439" cy="82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542AD7C1-BF45-AC1B-6321-86888F31D7A6}"/>
              </a:ext>
            </a:extLst>
          </p:cNvPr>
          <p:cNvCxnSpPr>
            <a:cxnSpLocks/>
            <a:stCxn id="9" idx="2"/>
          </p:cNvCxnSpPr>
          <p:nvPr/>
        </p:nvCxnSpPr>
        <p:spPr>
          <a:xfrm flipV="1">
            <a:off x="3949148" y="3015315"/>
            <a:ext cx="2064026" cy="326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6267DD93-F846-5896-8927-3FA5D80D6A11}"/>
              </a:ext>
            </a:extLst>
          </p:cNvPr>
          <p:cNvCxnSpPr>
            <a:cxnSpLocks/>
          </p:cNvCxnSpPr>
          <p:nvPr/>
        </p:nvCxnSpPr>
        <p:spPr>
          <a:xfrm flipV="1">
            <a:off x="3949148" y="1898628"/>
            <a:ext cx="2524538" cy="181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>
            <a:extLst>
              <a:ext uri="{FF2B5EF4-FFF2-40B4-BE49-F238E27FC236}">
                <a16:creationId xmlns:a16="http://schemas.microsoft.com/office/drawing/2014/main" id="{0198637B-80D9-6009-C2BA-B45EC4C947BB}"/>
              </a:ext>
            </a:extLst>
          </p:cNvPr>
          <p:cNvCxnSpPr>
            <a:cxnSpLocks/>
            <a:endCxn id="4" idx="1"/>
          </p:cNvCxnSpPr>
          <p:nvPr/>
        </p:nvCxnSpPr>
        <p:spPr>
          <a:xfrm flipV="1">
            <a:off x="4318680" y="5021553"/>
            <a:ext cx="1100439" cy="21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uadroTexto 28">
            <a:extLst>
              <a:ext uri="{FF2B5EF4-FFF2-40B4-BE49-F238E27FC236}">
                <a16:creationId xmlns:a16="http://schemas.microsoft.com/office/drawing/2014/main" id="{6531FA16-840F-5EC1-1B92-A692696274E0}"/>
              </a:ext>
            </a:extLst>
          </p:cNvPr>
          <p:cNvSpPr txBox="1"/>
          <p:nvPr/>
        </p:nvSpPr>
        <p:spPr>
          <a:xfrm>
            <a:off x="7489517" y="3149940"/>
            <a:ext cx="384816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Hay dirección.</a:t>
            </a:r>
          </a:p>
          <a:p>
            <a:endParaRPr lang="es-MX" dirty="0"/>
          </a:p>
          <a:p>
            <a:r>
              <a:rPr lang="es-MX" dirty="0"/>
              <a:t>El sentido contrario </a:t>
            </a:r>
          </a:p>
          <a:p>
            <a:endParaRPr lang="es-MX" dirty="0"/>
          </a:p>
          <a:p>
            <a:r>
              <a:rPr lang="es-MX" dirty="0">
                <a:solidFill>
                  <a:srgbClr val="FF0000"/>
                </a:solidFill>
              </a:rPr>
              <a:t>NO SE PUEDE SIN OPERACIONES </a:t>
            </a:r>
            <a:br>
              <a:rPr lang="es-MX" dirty="0">
                <a:solidFill>
                  <a:srgbClr val="FF0000"/>
                </a:solidFill>
              </a:rPr>
            </a:br>
            <a:r>
              <a:rPr lang="es-MX" dirty="0">
                <a:solidFill>
                  <a:srgbClr val="FF0000"/>
                </a:solidFill>
              </a:rPr>
              <a:t>DE AGREGACIÓN</a:t>
            </a:r>
          </a:p>
        </p:txBody>
      </p:sp>
    </p:spTree>
    <p:extLst>
      <p:ext uri="{BB962C8B-B14F-4D97-AF65-F5344CB8AC3E}">
        <p14:creationId xmlns:p14="http://schemas.microsoft.com/office/powerpoint/2010/main" val="2787536429"/>
      </p:ext>
    </p:extLst>
  </p:cSld>
  <p:clrMapOvr>
    <a:masterClrMapping/>
  </p:clrMapOvr>
</p:sld>
</file>

<file path=ppt/theme/theme1.xml><?xml version="1.0" encoding="utf-8"?>
<a:theme xmlns:a="http://schemas.openxmlformats.org/drawingml/2006/main" name="RocaVTI">
  <a:themeElements>
    <a:clrScheme name="AnalogousFromDarkSeedLeftStep">
      <a:dk1>
        <a:srgbClr val="000000"/>
      </a:dk1>
      <a:lt1>
        <a:srgbClr val="FFFFFF"/>
      </a:lt1>
      <a:dk2>
        <a:srgbClr val="412824"/>
      </a:dk2>
      <a:lt2>
        <a:srgbClr val="E7E2E8"/>
      </a:lt2>
      <a:accent1>
        <a:srgbClr val="44B720"/>
      </a:accent1>
      <a:accent2>
        <a:srgbClr val="79AF13"/>
      </a:accent2>
      <a:accent3>
        <a:srgbClr val="ACA21F"/>
      </a:accent3>
      <a:accent4>
        <a:srgbClr val="D57817"/>
      </a:accent4>
      <a:accent5>
        <a:srgbClr val="E73B29"/>
      </a:accent5>
      <a:accent6>
        <a:srgbClr val="D51754"/>
      </a:accent6>
      <a:hlink>
        <a:srgbClr val="BF613F"/>
      </a:hlink>
      <a:folHlink>
        <a:srgbClr val="7F7F7F"/>
      </a:folHlink>
    </a:clrScheme>
    <a:fontScheme name="Custom 36">
      <a:majorFont>
        <a:latin typeface="Georgia Pro Semibold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1366</TotalTime>
  <Words>319</Words>
  <Application>Microsoft Macintosh PowerPoint</Application>
  <PresentationFormat>Panorámica</PresentationFormat>
  <Paragraphs>61</Paragraphs>
  <Slides>21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8" baseType="lpstr">
      <vt:lpstr>Arial</vt:lpstr>
      <vt:lpstr>Avenir Next LT Pro</vt:lpstr>
      <vt:lpstr>Avenir Next LT Pro Light</vt:lpstr>
      <vt:lpstr>Calibri</vt:lpstr>
      <vt:lpstr>Georgia Pro Semibold</vt:lpstr>
      <vt:lpstr>Source Code Pro</vt:lpstr>
      <vt:lpstr>RocaVTI</vt:lpstr>
      <vt:lpstr>Presentación de PowerPoint</vt:lpstr>
      <vt:lpstr>¿Qué es el cuestionario ampliado?</vt:lpstr>
      <vt:lpstr>¿Qué es el cuestionario ampliado?</vt:lpstr>
      <vt:lpstr>¿Qué es el cuestionario ampliado?</vt:lpstr>
      <vt:lpstr>¡Descargamos la base de datos????</vt:lpstr>
      <vt:lpstr>Presentación de PowerPoint</vt:lpstr>
      <vt:lpstr>Cardinalidad</vt:lpstr>
      <vt:lpstr>Presentación de PowerPoint</vt:lpstr>
      <vt:lpstr>Presentación de PowerPoint</vt:lpstr>
      <vt:lpstr>Lógica de la fusión de datos</vt:lpstr>
      <vt:lpstr>Presentación de PowerPoint</vt:lpstr>
      <vt:lpstr>Presentación de PowerPoint</vt:lpstr>
      <vt:lpstr>Presentación de PowerPoint</vt:lpstr>
      <vt:lpstr>Presentación de PowerPoint</vt:lpstr>
      <vt:lpstr>Lógica de la fusión de datos</vt:lpstr>
      <vt:lpstr>La lógica de la fusión cambia un poco</vt:lpstr>
      <vt:lpstr>Agregar datos</vt:lpstr>
      <vt:lpstr>Los nombres deben ser iguales Si no los entenderá como otra variable</vt:lpstr>
      <vt:lpstr>Taller</vt:lpstr>
      <vt:lpstr>Los datos</vt:lpstr>
      <vt:lpstr>Paquetes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Inferencia e introducción a los modelos estadísticos con R</dc:title>
  <dc:creator>ANA RUTH ESCOTO CASTILLO</dc:creator>
  <cp:lastModifiedBy>ANA RUTH ESCOTO CASTILLO</cp:lastModifiedBy>
  <cp:revision>12</cp:revision>
  <dcterms:created xsi:type="dcterms:W3CDTF">2022-01-10T23:11:49Z</dcterms:created>
  <dcterms:modified xsi:type="dcterms:W3CDTF">2023-06-20T04:17:28Z</dcterms:modified>
</cp:coreProperties>
</file>

<file path=docProps/thumbnail.jpeg>
</file>